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3" r:id="rId2"/>
    <p:sldId id="261" r:id="rId3"/>
    <p:sldId id="267" r:id="rId4"/>
    <p:sldId id="268" r:id="rId5"/>
    <p:sldId id="266" r:id="rId6"/>
    <p:sldId id="257" r:id="rId7"/>
    <p:sldId id="258" r:id="rId8"/>
    <p:sldId id="260" r:id="rId9"/>
    <p:sldId id="264" r:id="rId10"/>
    <p:sldId id="265" r:id="rId11"/>
    <p:sldId id="275" r:id="rId12"/>
    <p:sldId id="270" r:id="rId13"/>
    <p:sldId id="269" r:id="rId14"/>
    <p:sldId id="271" r:id="rId15"/>
    <p:sldId id="272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5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71625-35ED-4605-8299-5360FB690F34}" type="datetimeFigureOut">
              <a:rPr lang="en-US" smtClean="0"/>
              <a:t>07-Nov-23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7F34F-366F-46F8-97BB-48049A920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62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CAEC4-D5AB-42BD-B6EC-A4DD81D9C2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157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CAEC4-D5AB-42BD-B6EC-A4DD81D9C2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7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CAEC4-D5AB-42BD-B6EC-A4DD81D9C2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031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CAEC4-D5AB-42BD-B6EC-A4DD81D9C24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70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07-Nov-23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07-Nov-23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4.gi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7.jpg"/><Relationship Id="rId4" Type="http://schemas.openxmlformats.org/officeDocument/2006/relationships/image" Target="../media/image15.gif"/><Relationship Id="rId9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464" y="152400"/>
            <a:ext cx="8256270" cy="1005840"/>
          </a:xfrm>
          <a:blipFill>
            <a:blip r:embed="rId4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		 </a:t>
            </a:r>
            <a:r>
              <a:rPr lang="en-US" sz="73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73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3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73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91268" y="1345973"/>
            <a:ext cx="716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জাকারিয়া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ইন্সট্রাক্টর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মাদারীপুর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টেকনিক্যাল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		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মাদারীপুর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5001"/>
            <a:ext cx="4572000" cy="28263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3581400"/>
            <a:ext cx="4572000" cy="287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89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63571" y="526507"/>
            <a:ext cx="8686800" cy="61722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299653" y="2569154"/>
            <a:ext cx="1600200" cy="17526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48343" y="992952"/>
            <a:ext cx="6934200" cy="5181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943224" y="1770495"/>
            <a:ext cx="3356429" cy="342899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2135" y="1725818"/>
            <a:ext cx="3577770" cy="3657599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53812" y="1210546"/>
            <a:ext cx="1775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মূলদ</a:t>
            </a:r>
            <a:r>
              <a:rPr lang="bn-BD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en-US" sz="28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9217979">
            <a:off x="974271" y="206488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098143" y="2064879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595989">
            <a:off x="791028" y="3315090"/>
            <a:ext cx="279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, 2 ,4 ,6 10, -3 ,-5</a:t>
            </a:r>
          </a:p>
        </p:txBody>
      </p:sp>
      <p:sp>
        <p:nvSpPr>
          <p:cNvPr id="15" name="Oval 14"/>
          <p:cNvSpPr/>
          <p:nvPr/>
        </p:nvSpPr>
        <p:spPr>
          <a:xfrm>
            <a:off x="562428" y="3066141"/>
            <a:ext cx="1787070" cy="14859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rot="2610792">
            <a:off x="2285567" y="3433344"/>
            <a:ext cx="1501206" cy="142100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rot="6744966">
            <a:off x="1831442" y="2002069"/>
            <a:ext cx="1637958" cy="136027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 rot="1644541">
            <a:off x="2500244" y="2129586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শুন্য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32474" y="2552700"/>
            <a:ext cx="410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5800" y="3014365"/>
            <a:ext cx="1087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 rot="4121763">
            <a:off x="2636640" y="3838356"/>
            <a:ext cx="1405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ঋনাত্বক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0917" y="3612607"/>
            <a:ext cx="128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1,2,3,4……..</a:t>
            </a:r>
          </a:p>
        </p:txBody>
      </p:sp>
      <p:sp>
        <p:nvSpPr>
          <p:cNvPr id="24" name="TextBox 23"/>
          <p:cNvSpPr txBox="1"/>
          <p:nvPr/>
        </p:nvSpPr>
        <p:spPr>
          <a:xfrm rot="3997096">
            <a:off x="2151020" y="3956039"/>
            <a:ext cx="1384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  <a:r>
              <a:rPr lang="en-US" sz="2000" dirty="0"/>
              <a:t>1 ,-2, -3, -4</a:t>
            </a:r>
            <a:r>
              <a:rPr lang="en-US" dirty="0"/>
              <a:t>..</a:t>
            </a:r>
          </a:p>
        </p:txBody>
      </p:sp>
      <p:sp>
        <p:nvSpPr>
          <p:cNvPr id="32" name="Oval 31"/>
          <p:cNvSpPr/>
          <p:nvPr/>
        </p:nvSpPr>
        <p:spPr>
          <a:xfrm rot="10800000">
            <a:off x="3889943" y="2804858"/>
            <a:ext cx="1727041" cy="136027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 rot="10800000">
            <a:off x="5691651" y="2780301"/>
            <a:ext cx="1627177" cy="136027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4241879" y="3177746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10943" y="3274102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দশমিক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839470" y="3194706"/>
                <a:ext cx="498928" cy="427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9470" y="3194706"/>
                <a:ext cx="498928" cy="42774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8382000" y="3135145"/>
                <a:ext cx="266700" cy="407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0" y="3135145"/>
                <a:ext cx="266700" cy="407547"/>
              </a:xfrm>
              <a:prstGeom prst="rect">
                <a:avLst/>
              </a:prstGeom>
              <a:blipFill rotWithShape="1">
                <a:blip r:embed="rId4"/>
                <a:stretch>
                  <a:fillRect r="-70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467600" y="3199031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3199031"/>
                <a:ext cx="45720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505700" y="3698659"/>
                <a:ext cx="419100" cy="427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</a:rPr>
                            <m:t>10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700" y="3698659"/>
                <a:ext cx="419100" cy="427746"/>
              </a:xfrm>
              <a:prstGeom prst="rect">
                <a:avLst/>
              </a:prstGeom>
              <a:blipFill rotWithShape="1">
                <a:blip r:embed="rId6"/>
                <a:stretch>
                  <a:fillRect r="-4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7421671" y="2638318"/>
            <a:ext cx="1494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অমূলদ সংখ্যা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 rot="239619">
            <a:off x="4342460" y="2639017"/>
            <a:ext cx="948620" cy="59202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404477" y="2695813"/>
            <a:ext cx="76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 rot="18601153">
            <a:off x="4770503" y="3389403"/>
            <a:ext cx="1008638" cy="54591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 rot="18731617">
            <a:off x="4879472" y="3422397"/>
            <a:ext cx="914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অপ্রকৃত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Oval 36"/>
          <p:cNvSpPr/>
          <p:nvPr/>
        </p:nvSpPr>
        <p:spPr>
          <a:xfrm rot="17272383">
            <a:off x="4082221" y="3235433"/>
            <a:ext cx="591995" cy="102365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 rot="2302472">
            <a:off x="3866243" y="3578258"/>
            <a:ext cx="1068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মিশ্র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Oval 42"/>
          <p:cNvSpPr/>
          <p:nvPr/>
        </p:nvSpPr>
        <p:spPr>
          <a:xfrm rot="10606060">
            <a:off x="6139791" y="2749086"/>
            <a:ext cx="1143829" cy="60094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 rot="21227853">
            <a:off x="6257422" y="2813260"/>
            <a:ext cx="947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সসীম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Oval 45"/>
          <p:cNvSpPr/>
          <p:nvPr/>
        </p:nvSpPr>
        <p:spPr>
          <a:xfrm rot="16200000">
            <a:off x="5377503" y="3152518"/>
            <a:ext cx="1143567" cy="51527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 rot="16590317">
            <a:off x="5482055" y="3130085"/>
            <a:ext cx="947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অসীম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902120" y="609600"/>
            <a:ext cx="1525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90917" y="3183642"/>
            <a:ext cx="13147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ধনাত্মক</a:t>
            </a:r>
            <a:r>
              <a:rPr lang="bn-BD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Oval 52"/>
          <p:cNvSpPr/>
          <p:nvPr/>
        </p:nvSpPr>
        <p:spPr>
          <a:xfrm rot="19907016">
            <a:off x="6212385" y="3601636"/>
            <a:ext cx="1222515" cy="51182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 rot="19436639">
            <a:off x="6373195" y="3608623"/>
            <a:ext cx="895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আবৃত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536360" y="3504934"/>
            <a:ext cx="895907" cy="74230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462306" y="3659176"/>
            <a:ext cx="1044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1438137" y="3534233"/>
            <a:ext cx="805455" cy="70173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1294089" y="3608622"/>
            <a:ext cx="1164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যৌগিক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924800" y="3429000"/>
            <a:ext cx="975053" cy="64128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অসীম</a:t>
            </a:r>
          </a:p>
          <a:p>
            <a:pPr algn="ctr"/>
            <a:r>
              <a:rPr lang="bn-BD" sz="1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অনাবৃত 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8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/>
      <p:bldP spid="11" grpId="0"/>
      <p:bldP spid="12" grpId="0"/>
      <p:bldP spid="14" grpId="0"/>
      <p:bldP spid="15" grpId="0" animBg="1"/>
      <p:bldP spid="16" grpId="0" animBg="1"/>
      <p:bldP spid="17" grpId="0" animBg="1"/>
      <p:bldP spid="18" grpId="0"/>
      <p:bldP spid="19" grpId="0"/>
      <p:bldP spid="22" grpId="0"/>
      <p:bldP spid="23" grpId="0"/>
      <p:bldP spid="24" grpId="0"/>
      <p:bldP spid="32" grpId="0" animBg="1"/>
      <p:bldP spid="33" grpId="0" animBg="1"/>
      <p:bldP spid="34" grpId="0"/>
      <p:bldP spid="35" grpId="0"/>
      <p:bldP spid="36" grpId="0"/>
      <p:bldP spid="38" grpId="0"/>
      <p:bldP spid="40" grpId="0"/>
      <p:bldP spid="41" grpId="0"/>
      <p:bldP spid="44" grpId="0"/>
      <p:bldP spid="8" grpId="0" animBg="1"/>
      <p:bldP spid="25" grpId="0"/>
      <p:bldP spid="26" grpId="0" animBg="1"/>
      <p:bldP spid="29" grpId="0"/>
      <p:bldP spid="37" grpId="0" animBg="1"/>
      <p:bldP spid="39" grpId="0"/>
      <p:bldP spid="43" grpId="0" animBg="1"/>
      <p:bldP spid="45" grpId="0"/>
      <p:bldP spid="46" grpId="0" animBg="1"/>
      <p:bldP spid="47" grpId="0"/>
      <p:bldP spid="49" grpId="0"/>
      <p:bldP spid="52" grpId="0"/>
      <p:bldP spid="53" grpId="0" animBg="1"/>
      <p:bldP spid="54" grpId="0"/>
      <p:bldP spid="55" grpId="0" animBg="1"/>
      <p:bldP spid="56" grpId="0"/>
      <p:bldP spid="57" grpId="0" animBg="1"/>
      <p:bldP spid="58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794748"/>
            <a:ext cx="731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মুলদ সংখাঃ যে সংখ্যাকে দুইটি পুর্ণ সংখ্যার ভাগফল আকারে প্রকাশ করা হয় তাকে মুলদ সংখ্যা বলে।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304800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কয়েকটি স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ংজ্ঞা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4038600"/>
            <a:ext cx="571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অমুলদ সংখাঃ যে সংখ্যাকে দুইটি পুর্ণ সংখ্যার ভাগফল আকারে প্রকাশ করা যায়  না তাকে অমুলদ সংখ্যা বলে।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4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8900" y="142637"/>
            <a:ext cx="3429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কর্ম পত্র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66900" y="884075"/>
                <a:ext cx="4953000" cy="49763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 কর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bn-BD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e>
                    </m:rad>
                    <m:r>
                      <a:rPr lang="bn-BD" sz="2400" b="0" i="0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0" smtClean="0">
                        <a:latin typeface="Cambria Math"/>
                        <a:cs typeface="NikoshBAN" panose="02000000000000000000" pitchFamily="2" charset="0"/>
                      </a:rPr>
                      <m:t>একটি</m:t>
                    </m:r>
                    <m:r>
                      <a:rPr lang="bn-BD" sz="2400" b="0" i="0" smtClean="0">
                        <a:latin typeface="Cambria Math"/>
                        <a:cs typeface="NikoshBAN" panose="02000000000000000000" pitchFamily="2" charset="0"/>
                      </a:rPr>
                      <m:t>  </m:t>
                    </m:r>
                    <m:r>
                      <a:rPr lang="bn-BD" sz="2400" b="0" i="0" smtClean="0">
                        <a:latin typeface="Cambria Math"/>
                        <a:cs typeface="NikoshBAN" panose="02000000000000000000" pitchFamily="2" charset="0"/>
                      </a:rPr>
                      <m:t>অমূলদ</m:t>
                    </m:r>
                    <m:r>
                      <a:rPr lang="bn-BD" sz="2400" b="0" i="0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0" smtClean="0">
                        <a:latin typeface="Cambria Math"/>
                        <a:cs typeface="NikoshBAN" panose="02000000000000000000" pitchFamily="2" charset="0"/>
                      </a:rPr>
                      <m:t>সংখ্যা।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900" y="884075"/>
                <a:ext cx="4953000" cy="497637"/>
              </a:xfrm>
              <a:prstGeom prst="rect">
                <a:avLst/>
              </a:prstGeom>
              <a:blipFill rotWithShape="1">
                <a:blip r:embed="rId2"/>
                <a:stretch>
                  <a:fillRect t="-1220" b="-28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1986175"/>
                  </p:ext>
                </p:extLst>
              </p:nvPr>
            </p:nvGraphicFramePr>
            <p:xfrm>
              <a:off x="152400" y="1520371"/>
              <a:ext cx="8763000" cy="52603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9425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56874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032829">
                    <a:tc>
                      <a:txBody>
                        <a:bodyPr/>
                        <a:lstStyle/>
                        <a:p>
                          <a:r>
                            <a:rPr lang="bn-BD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r>
                            <a:rPr lang="bn-BD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bn-BD" b="0" dirty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আমরা</a:t>
                          </a:r>
                          <a:r>
                            <a:rPr lang="bn-BD" b="0" baseline="0" dirty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জানি,</a:t>
                          </a:r>
                        </a:p>
                        <a:p>
                          <a:r>
                            <a:rPr lang="en-US" b="0" baseline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r>
                            <a:rPr lang="bn-BD" b="0" baseline="0" dirty="0">
                              <a:solidFill>
                                <a:schemeClr val="tx1"/>
                              </a:solidFill>
                            </a:rPr>
                            <a:t> &lt; </a:t>
                          </a:r>
                          <a:r>
                            <a:rPr lang="en-US" b="0" baseline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r>
                            <a:rPr lang="bn-BD" b="0" baseline="0" dirty="0">
                              <a:solidFill>
                                <a:schemeClr val="tx1"/>
                              </a:solidFill>
                            </a:rPr>
                            <a:t> &lt; </a:t>
                          </a:r>
                          <a:r>
                            <a:rPr lang="en-US" b="0" baseline="0" dirty="0">
                              <a:solidFill>
                                <a:schemeClr val="tx1"/>
                              </a:solidFill>
                            </a:rPr>
                            <a:t>4 </a:t>
                          </a:r>
                        </a:p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∴ 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 &lt;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 &lt;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rad>
                            </m:oMath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bn-BD" b="0" dirty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বা</a:t>
                          </a:r>
                          <a:r>
                            <a:rPr lang="bn-BD" b="0" dirty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r>
                            <a:rPr lang="en-US" b="0" baseline="0" dirty="0">
                              <a:solidFill>
                                <a:schemeClr val="tx1"/>
                              </a:solidFill>
                            </a:rPr>
                            <a:t> &lt;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  &lt;  2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bn-BD" sz="1600" b="0" dirty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সুতরাং</a:t>
                          </a:r>
                          <a:r>
                            <a:rPr lang="bn-BD" sz="1600" b="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oMath>
                          </a14:m>
                          <a:r>
                            <a:rPr lang="bn-BD" sz="16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bn-BD" sz="1600" b="0" dirty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এর</a:t>
                          </a:r>
                          <a:r>
                            <a:rPr lang="bn-BD" sz="1600" b="0" baseline="0" dirty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মান </a:t>
                          </a:r>
                          <a:r>
                            <a:rPr lang="en-US" sz="1600" b="0" baseline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r>
                            <a:rPr lang="bn-BD" sz="1600" b="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bn-BD" sz="1600" b="0" baseline="0" dirty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অপেক্ষা বড় এবং </a:t>
                          </a:r>
                          <a:r>
                            <a:rPr lang="en-US" sz="1600" b="0" baseline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r>
                            <a:rPr lang="bn-BD" sz="1600" b="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bn-BD" b="0" baseline="0" dirty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অপেক্ষা ছোট </a:t>
                          </a:r>
                          <a:r>
                            <a:rPr lang="bn-BD" b="0" baseline="0" dirty="0">
                              <a:solidFill>
                                <a:schemeClr val="tx1"/>
                              </a:solidFill>
                            </a:rPr>
                            <a:t>। </a:t>
                          </a:r>
                        </a:p>
                        <a:p>
                          <a:r>
                            <a:rPr lang="bn-BD" b="0" baseline="0" dirty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অতএব,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oMath>
                          </a14:m>
                          <a:r>
                            <a:rPr lang="bn-BD" b="0" dirty="0">
                              <a:solidFill>
                                <a:schemeClr val="tx1"/>
                              </a:solidFill>
                            </a:rPr>
                            <a:t>  </a:t>
                          </a:r>
                          <a:r>
                            <a:rPr lang="bn-BD" b="0" dirty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পূর্ণসংখ্যা  নয় । </a:t>
                          </a:r>
                        </a:p>
                        <a:p>
                          <a:r>
                            <a:rPr lang="bn-BD" b="0" dirty="0">
                              <a:solidFill>
                                <a:schemeClr val="tx1"/>
                              </a:solidFill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oMath>
                          </a14:m>
                          <a:r>
                            <a:rPr lang="bn-BD" b="0" dirty="0">
                              <a:solidFill>
                                <a:schemeClr val="tx1"/>
                              </a:solidFill>
                            </a:rPr>
                            <a:t>  </a:t>
                          </a:r>
                          <a:r>
                            <a:rPr lang="bn-BD" b="0" dirty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মূলদ সুংখ্যা</a:t>
                          </a:r>
                          <a:r>
                            <a:rPr lang="bn-BD" b="0" baseline="0" dirty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অথবা অমূলদসংখ্যা।</a:t>
                          </a:r>
                        </a:p>
                        <a:p>
                          <a:r>
                            <a:rPr lang="bn-BD" b="0" baseline="0" dirty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যদি 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oMath>
                          </a14:m>
                          <a:r>
                            <a:rPr lang="bn-BD" b="0" dirty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 মূলদ সংখ্যা</a:t>
                          </a:r>
                          <a:r>
                            <a:rPr lang="bn-BD" b="0" baseline="0" dirty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হয় তবে-</a:t>
                          </a:r>
                        </a:p>
                        <a:p>
                          <a:r>
                            <a:rPr lang="bn-BD" b="0" baseline="0" dirty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ধরি,</a:t>
                          </a:r>
                          <a:r>
                            <a:rPr lang="bn-BD" b="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bn-BD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bn-BD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bn-BD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b="0" i="0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p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b="0" i="0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q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bn-BD" b="0" dirty="0">
                              <a:solidFill>
                                <a:schemeClr val="tx1"/>
                              </a:solidFill>
                            </a:rPr>
                            <a:t>{</a:t>
                          </a:r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bn-BD" b="0" dirty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যেখানে</a:t>
                          </a:r>
                          <a:r>
                            <a:rPr lang="bn-BD" b="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b="0" baseline="0" dirty="0">
                              <a:solidFill>
                                <a:schemeClr val="tx1"/>
                              </a:solidFill>
                            </a:rPr>
                            <a:t>p </a:t>
                          </a:r>
                          <a:r>
                            <a:rPr lang="bn-BD" b="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bn-BD" b="0" baseline="0" dirty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ও</a:t>
                          </a:r>
                          <a:r>
                            <a:rPr lang="bn-BD" b="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b="0" baseline="0" dirty="0">
                              <a:solidFill>
                                <a:schemeClr val="tx1"/>
                              </a:solidFill>
                            </a:rPr>
                            <a:t>q </a:t>
                          </a:r>
                          <a:r>
                            <a:rPr lang="bn-BD" b="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bn-BD" b="0" baseline="0" dirty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স্বাভাবিক</a:t>
                          </a:r>
                          <a:r>
                            <a:rPr lang="bn-BD" b="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r>
                            <a:rPr lang="bn-BD" b="0" baseline="0" dirty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সংখ্যা </a:t>
                          </a:r>
                          <a:r>
                            <a:rPr lang="bn-BD" b="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bn-BD" b="0" baseline="0" dirty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ও</a:t>
                          </a:r>
                          <a:r>
                            <a:rPr lang="bn-BD" b="0" baseline="0" dirty="0">
                              <a:solidFill>
                                <a:schemeClr val="tx1"/>
                              </a:solidFill>
                            </a:rPr>
                            <a:t>  </a:t>
                          </a:r>
                          <a:r>
                            <a:rPr lang="bn-BD" b="0" baseline="0" dirty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পরস্পর  সহ  মৌলিক এবং </a:t>
                          </a:r>
                          <a:r>
                            <a:rPr lang="en-US" b="0" baseline="0" dirty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q&gt; </a:t>
                          </a:r>
                          <a:r>
                            <a:rPr lang="en-US" b="0" baseline="0" dirty="0">
                              <a:solidFill>
                                <a:schemeClr val="tx1"/>
                              </a:solidFill>
                              <a:latin typeface="+mj-lt"/>
                              <a:cs typeface="NikoshBAN" panose="02000000000000000000" pitchFamily="2" charset="0"/>
                            </a:rPr>
                            <a:t>1</a:t>
                          </a:r>
                          <a:r>
                            <a:rPr lang="bn-BD" b="0" baseline="0" dirty="0">
                              <a:solidFill>
                                <a:schemeClr val="tx1"/>
                              </a:solidFill>
                              <a:latin typeface="+mj-lt"/>
                              <a:cs typeface="NikoshBAN" panose="02000000000000000000" pitchFamily="2" charset="0"/>
                            </a:rPr>
                            <a:t>}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bn-BD" b="0" dirty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বা, </a:t>
                          </a:r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 =</a:t>
                          </a:r>
                          <a:r>
                            <a:rPr lang="en-US" b="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b="0" i="0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p</m:t>
                                      </m:r>
                                    </m:e>
                                    <m:sup>
                                      <m:r>
                                        <m:rPr>
                                          <m:nor/>
                                        </m:rPr>
                                        <a:rPr lang="en-US" b="0" i="0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b="0" i="0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q</m:t>
                                      </m:r>
                                    </m:e>
                                    <m:sup>
                                      <m:r>
                                        <m:rPr>
                                          <m:nor/>
                                        </m:rPr>
                                        <a:rPr lang="en-US" b="0" i="0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   </a:t>
                          </a:r>
                          <a:r>
                            <a:rPr lang="bn-BD" b="0" dirty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বর্গ</a:t>
                          </a:r>
                          <a:r>
                            <a:rPr lang="bn-BD" b="0" baseline="0" dirty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করে </a:t>
                          </a:r>
                        </a:p>
                        <a:p>
                          <a:r>
                            <a:rPr lang="bn-BD" b="0" baseline="0" dirty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বা, </a:t>
                          </a:r>
                          <a:r>
                            <a:rPr lang="en-US" b="0" baseline="0" dirty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b="0" i="0" baseline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en-US" b="0" i="0" baseline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q</m:t>
                              </m:r>
                              <m:r>
                                <m:rPr>
                                  <m:nor/>
                                </m:rPr>
                                <a:rPr lang="en-US" b="0" i="0" baseline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NikoshBAN" panose="02000000000000000000" pitchFamily="2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  <a:cs typeface="NikoshBAN" panose="02000000000000000000" pitchFamily="2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  <a:cs typeface="NikoshBAN" panose="02000000000000000000" pitchFamily="2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b="0" i="0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  <a:cs typeface="NikoshBAN" panose="02000000000000000000" pitchFamily="2" charset="0"/>
                                        </a:rPr>
                                        <m:t>p</m:t>
                                      </m:r>
                                    </m:e>
                                    <m:sup>
                                      <m:r>
                                        <m:rPr>
                                          <m:nor/>
                                        </m:rPr>
                                        <a:rPr lang="en-US" b="0" i="0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  <a:cs typeface="NikoshBAN" panose="02000000000000000000" pitchFamily="2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b="0" i="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NikoshBAN" panose="02000000000000000000" pitchFamily="2" charset="0"/>
                                    </a:rPr>
                                    <m:t>q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  </a:t>
                          </a:r>
                          <a:r>
                            <a:rPr lang="bn-BD" b="0" dirty="0">
                              <a:solidFill>
                                <a:schemeClr val="tx1"/>
                              </a:solidFill>
                            </a:rPr>
                            <a:t>{</a:t>
                          </a:r>
                          <a:r>
                            <a:rPr lang="bn-BD" b="0" dirty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উভয়</a:t>
                          </a:r>
                          <a:r>
                            <a:rPr lang="bn-BD" b="0" baseline="0" dirty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পক্ষকে  </a:t>
                          </a:r>
                          <a:r>
                            <a:rPr lang="en-US" b="0" baseline="0" dirty="0">
                              <a:solidFill>
                                <a:schemeClr val="tx1"/>
                              </a:solidFill>
                              <a:latin typeface="+mj-lt"/>
                              <a:cs typeface="NikoshBAN" panose="02000000000000000000" pitchFamily="2" charset="0"/>
                            </a:rPr>
                            <a:t>q</a:t>
                          </a:r>
                          <a:r>
                            <a:rPr lang="bn-BD" b="0" baseline="0" dirty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  দ্বারা গুন করে} </a:t>
                          </a:r>
                          <a:endParaRPr lang="en-US" b="0" baseline="0" dirty="0">
                            <a:solidFill>
                              <a:schemeClr val="tx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r>
                            <a:rPr lang="bn-BD" b="0" baseline="0" dirty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স্পষ্টত , </a:t>
                          </a:r>
                          <a:r>
                            <a:rPr lang="en-US" b="0" baseline="0" dirty="0">
                              <a:solidFill>
                                <a:schemeClr val="tx1"/>
                              </a:solidFill>
                              <a:latin typeface="+mj-lt"/>
                              <a:cs typeface="NikoshBAN" panose="02000000000000000000" pitchFamily="2" charset="0"/>
                            </a:rPr>
                            <a:t>2q </a:t>
                          </a:r>
                          <a:r>
                            <a:rPr lang="bn-BD" b="0" baseline="0" dirty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পূর্ণ সংখ্যা  কিন্তু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  <a:cs typeface="NikoshBAN" panose="02000000000000000000" pitchFamily="2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  <a:cs typeface="NikoshBAN" panose="02000000000000000000" pitchFamily="2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b="0" i="0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  <a:cs typeface="NikoshBAN" panose="02000000000000000000" pitchFamily="2" charset="0"/>
                                        </a:rPr>
                                        <m:t>p</m:t>
                                      </m:r>
                                    </m:e>
                                    <m:sup>
                                      <m:r>
                                        <m:rPr>
                                          <m:nor/>
                                        </m:rPr>
                                        <a:rPr lang="en-US" b="0" i="0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  <a:cs typeface="NikoshBAN" panose="02000000000000000000" pitchFamily="2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b="0" i="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NikoshBAN" panose="02000000000000000000" pitchFamily="2" charset="0"/>
                                    </a:rPr>
                                    <m:t>q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bn-BD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bn-BD" b="0" baseline="0" dirty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পূর্ণ সংখ্যা নয় ,কারন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baseline="0" dirty="0">
                              <a:solidFill>
                                <a:schemeClr val="tx1"/>
                              </a:solidFill>
                            </a:rPr>
                            <a:t>p </a:t>
                          </a:r>
                          <a:r>
                            <a:rPr lang="bn-BD" b="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bn-BD" b="0" baseline="0" dirty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ও</a:t>
                          </a:r>
                          <a:r>
                            <a:rPr lang="bn-BD" b="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b="0" baseline="0" dirty="0">
                              <a:solidFill>
                                <a:schemeClr val="tx1"/>
                              </a:solidFill>
                            </a:rPr>
                            <a:t>q </a:t>
                          </a:r>
                          <a:r>
                            <a:rPr lang="bn-BD" b="0" baseline="0" dirty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স্বাভাবিক</a:t>
                          </a:r>
                          <a:r>
                            <a:rPr lang="bn-BD" b="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bn-BD" b="0" baseline="0" dirty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সংখ্যা </a:t>
                          </a:r>
                          <a:r>
                            <a:rPr lang="bn-BD" b="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bn-BD" b="0" baseline="0" dirty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ও</a:t>
                          </a:r>
                          <a:r>
                            <a:rPr lang="bn-BD" b="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bn-BD" b="0" baseline="0" dirty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পরস্পর  সহ  মৌলিক এবং </a:t>
                          </a:r>
                          <a:r>
                            <a:rPr lang="en-US" b="0" baseline="0" dirty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q&gt; </a:t>
                          </a:r>
                          <a:r>
                            <a:rPr lang="en-US" sz="1800" b="0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NikoshBAN" panose="02000000000000000000" pitchFamily="2" charset="0"/>
                            </a:rPr>
                            <a:t>1</a:t>
                          </a:r>
                          <a:r>
                            <a:rPr lang="bn-BD" sz="1800" b="0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NikoshBAN" panose="02000000000000000000" pitchFamily="2" charset="0"/>
                            </a:rPr>
                            <a:t> 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∴</m:t>
                              </m:r>
                            </m:oMath>
                          </a14:m>
                          <a:r>
                            <a:rPr lang="bn-BD" b="0" baseline="0" dirty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1800" b="0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NikoshBAN" panose="02000000000000000000" pitchFamily="2" charset="0"/>
                            </a:rPr>
                            <a:t>2q </a:t>
                          </a:r>
                          <a:r>
                            <a:rPr lang="bn-BD" sz="1800" b="0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bn-BD" b="0" baseline="0" dirty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এবং </a:t>
                          </a:r>
                          <a:r>
                            <a:rPr lang="bn-BD" sz="1800" b="0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NikoshBAN" panose="02000000000000000000" pitchFamily="2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  <a:cs typeface="NikoshBAN" panose="02000000000000000000" pitchFamily="2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  <a:cs typeface="NikoshBAN" panose="02000000000000000000" pitchFamily="2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b="0" i="0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  <a:cs typeface="NikoshBAN" panose="02000000000000000000" pitchFamily="2" charset="0"/>
                                        </a:rPr>
                                        <m:t>p</m:t>
                                      </m:r>
                                    </m:e>
                                    <m:sup>
                                      <m:r>
                                        <m:rPr>
                                          <m:nor/>
                                        </m:rPr>
                                        <a:rPr lang="en-US" b="0" i="0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  <a:cs typeface="NikoshBAN" panose="02000000000000000000" pitchFamily="2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b="0" i="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NikoshBAN" panose="02000000000000000000" pitchFamily="2" charset="0"/>
                                    </a:rPr>
                                    <m:t>q</m:t>
                                  </m:r>
                                </m:den>
                              </m:f>
                            </m:oMath>
                          </a14:m>
                          <a:r>
                            <a:rPr lang="bn-BD" b="0" dirty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সমান হতে</a:t>
                          </a:r>
                          <a:r>
                            <a:rPr lang="bn-BD" b="0" baseline="0" dirty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পারেনা , অর্থাৎ</a:t>
                          </a:r>
                          <a:r>
                            <a:rPr lang="en-US" b="0" baseline="0" dirty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2</m:t>
                              </m:r>
                              <m:r>
                                <a:rPr lang="en-US" b="0" i="1" baseline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𝑞</m:t>
                              </m:r>
                              <m:r>
                                <a:rPr lang="en-US" b="0" i="1" baseline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NikoshBAN" panose="02000000000000000000" pitchFamily="2" charset="0"/>
                                </a:rPr>
                                <m:t>≠</m:t>
                              </m:r>
                              <m:f>
                                <m:fPr>
                                  <m:ctrlPr>
                                    <a:rPr lang="en-US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  <a:cs typeface="NikoshBAN" panose="02000000000000000000" pitchFamily="2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  <a:cs typeface="NikoshBAN" panose="02000000000000000000" pitchFamily="2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b="0" i="0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  <a:cs typeface="NikoshBAN" panose="02000000000000000000" pitchFamily="2" charset="0"/>
                                        </a:rPr>
                                        <m:t>p</m:t>
                                      </m:r>
                                    </m:e>
                                    <m:sup>
                                      <m:r>
                                        <m:rPr>
                                          <m:nor/>
                                        </m:rPr>
                                        <a:rPr lang="en-US" b="0" i="0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  <a:cs typeface="NikoshBAN" panose="02000000000000000000" pitchFamily="2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b="0" i="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NikoshBAN" panose="02000000000000000000" pitchFamily="2" charset="0"/>
                                    </a:rPr>
                                    <m:t>q</m:t>
                                  </m:r>
                                </m:den>
                              </m:f>
                            </m:oMath>
                          </a14:m>
                          <a:endParaRPr lang="en-US" b="0" i="1" baseline="0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∴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b="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bn-BD" b="0" baseline="0" dirty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এর মান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bn-BD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b="0" i="0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p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b="0" i="0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q</m:t>
                                  </m:r>
                                </m:den>
                              </m:f>
                            </m:oMath>
                          </a14:m>
                          <a:r>
                            <a:rPr lang="bn-BD" b="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bn-BD" b="0" baseline="0" dirty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আকারের</a:t>
                          </a:r>
                          <a:r>
                            <a:rPr lang="bn-BD" b="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bn-BD" b="0" baseline="0" dirty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কোন সংখ্যা  হতে পারেনা।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BD" b="0" baseline="0" dirty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অর্থাৎ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bn-BD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baseline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NikoshBAN" panose="02000000000000000000" pitchFamily="2" charset="0"/>
                                </a:rPr>
                                <m:t>≠</m:t>
                              </m:r>
                              <m:f>
                                <m:fPr>
                                  <m:ctrlPr>
                                    <a:rPr lang="en-US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  <a:cs typeface="NikoshBAN" panose="02000000000000000000" pitchFamily="2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  <a:cs typeface="NikoshBAN" panose="02000000000000000000" pitchFamily="2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b="0" i="0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  <a:cs typeface="NikoshBAN" panose="02000000000000000000" pitchFamily="2" charset="0"/>
                                        </a:rPr>
                                        <m:t>p</m:t>
                                      </m:r>
                                    </m:e>
                                    <m:sup>
                                      <m:r>
                                        <m:rPr>
                                          <m:nor/>
                                        </m:rPr>
                                        <a:rPr lang="en-US" b="0" i="0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  <a:cs typeface="NikoshBAN" panose="02000000000000000000" pitchFamily="2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b="0" i="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NikoshBAN" panose="02000000000000000000" pitchFamily="2" charset="0"/>
                                    </a:rPr>
                                    <m:t>q</m:t>
                                  </m:r>
                                </m:den>
                              </m:f>
                            </m:oMath>
                          </a14:m>
                          <a:r>
                            <a:rPr lang="bn-BD" b="0" baseline="0" dirty="0">
                              <a:solidFill>
                                <a:schemeClr val="tx1"/>
                              </a:solidFill>
                            </a:rPr>
                            <a:t> ।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∴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oMath>
                          </a14:m>
                          <a:r>
                            <a:rPr lang="bn-BD" b="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bn-BD" b="0" baseline="0" dirty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একটি অমূলদ সংখ্যা। 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bn-BD" b="0" baseline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bn-BD" b="0" baseline="0" dirty="0">
                            <a:solidFill>
                              <a:schemeClr val="tx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en-US" b="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1986175"/>
                  </p:ext>
                </p:extLst>
              </p:nvPr>
            </p:nvGraphicFramePr>
            <p:xfrm>
              <a:off x="152400" y="1520371"/>
              <a:ext cx="8763000" cy="52603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94256"/>
                    <a:gridCol w="4568744"/>
                  </a:tblGrid>
                  <a:tr h="52603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579" r="-109012" b="-1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1733" t="-579" b="-11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3038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540325"/>
            <a:ext cx="34290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কর্ম পত্র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685758"/>
            <a:ext cx="75438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  <a:cs typeface="NikoshBAN" panose="02000000000000000000" pitchFamily="2" charset="0"/>
              </a:rPr>
              <a:t>2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এবং </a:t>
            </a:r>
            <a:r>
              <a:rPr lang="en-US" sz="3200" dirty="0">
                <a:latin typeface="+mj-lt"/>
                <a:cs typeface="NikoshBAN" panose="02000000000000000000" pitchFamily="2" charset="0"/>
              </a:rPr>
              <a:t>2.5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এর মধ্যে দুইটি অমূলদ সংখ্যা লিখ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2438400"/>
            <a:ext cx="8077200" cy="41549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noFill/>
          </a:ln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মনে করি,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a =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cs typeface="NikoshBAN" panose="02000000000000000000" pitchFamily="2" charset="0"/>
              </a:rPr>
              <a:t>2.101001000100001…….</a:t>
            </a:r>
          </a:p>
          <a:p>
            <a:r>
              <a:rPr lang="en-US" sz="2800" dirty="0">
                <a:cs typeface="NikoshBAN" panose="02000000000000000000" pitchFamily="2" charset="0"/>
              </a:rPr>
              <a:t>  b =  2.202002000200002……</a:t>
            </a:r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স্পটত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800" dirty="0">
                <a:cs typeface="NikoshBAN" panose="02000000000000000000" pitchFamily="2" charset="0"/>
              </a:rPr>
              <a:t>2&lt; 2.101001000100001….&lt;2.5</a:t>
            </a:r>
          </a:p>
          <a:p>
            <a:r>
              <a:rPr lang="bn-BD" sz="2800" dirty="0">
                <a:cs typeface="NikoshBAN" panose="02000000000000000000" pitchFamily="2" charset="0"/>
              </a:rPr>
              <a:t>         এবং </a:t>
            </a:r>
            <a:r>
              <a:rPr lang="en-US" sz="2800" dirty="0">
                <a:cs typeface="NikoshBAN" panose="02000000000000000000" pitchFamily="2" charset="0"/>
              </a:rPr>
              <a:t>2&lt; 2.202002000200002….&lt;2.5</a:t>
            </a:r>
          </a:p>
          <a:p>
            <a:r>
              <a:rPr lang="en-US" sz="2800" dirty="0">
                <a:cs typeface="NikoshBAN" panose="02000000000000000000" pitchFamily="2" charset="0"/>
              </a:rPr>
              <a:t> </a:t>
            </a:r>
            <a:r>
              <a:rPr lang="bn-BD" sz="2800" dirty="0">
                <a:cs typeface="NikoshBAN" panose="02000000000000000000" pitchFamily="2" charset="0"/>
              </a:rPr>
              <a:t>সুতরাং</a:t>
            </a:r>
            <a:r>
              <a:rPr lang="en-US" sz="2800" dirty="0">
                <a:cs typeface="NikoshBAN" panose="02000000000000000000" pitchFamily="2" charset="0"/>
              </a:rPr>
              <a:t> 2 </a:t>
            </a:r>
            <a:r>
              <a:rPr lang="bn-BD" sz="2800" dirty="0">
                <a:cs typeface="NikoshBAN" panose="02000000000000000000" pitchFamily="2" charset="0"/>
              </a:rPr>
              <a:t>এবং </a:t>
            </a:r>
            <a:r>
              <a:rPr lang="en-US" sz="2800" dirty="0">
                <a:cs typeface="NikoshBAN" panose="02000000000000000000" pitchFamily="2" charset="0"/>
              </a:rPr>
              <a:t>2.5 </a:t>
            </a:r>
            <a:r>
              <a:rPr lang="bn-BD" sz="2800" dirty="0">
                <a:cs typeface="NikoshBAN" panose="02000000000000000000" pitchFamily="2" charset="0"/>
              </a:rPr>
              <a:t>এর মধ্যে </a:t>
            </a:r>
            <a:r>
              <a:rPr lang="en-US" sz="2800" dirty="0">
                <a:cs typeface="NikoshBAN" panose="02000000000000000000" pitchFamily="2" charset="0"/>
              </a:rPr>
              <a:t>a </a:t>
            </a:r>
            <a:r>
              <a:rPr lang="bn-BD" sz="2800" dirty="0">
                <a:cs typeface="NikoshBAN" panose="02000000000000000000" pitchFamily="2" charset="0"/>
              </a:rPr>
              <a:t>ও </a:t>
            </a:r>
            <a:r>
              <a:rPr lang="en-US" sz="2800" dirty="0">
                <a:cs typeface="NikoshBAN" panose="02000000000000000000" pitchFamily="2" charset="0"/>
              </a:rPr>
              <a:t>b</a:t>
            </a:r>
            <a:r>
              <a:rPr lang="bn-BD" sz="2800" dirty="0">
                <a:cs typeface="NikoshBAN" panose="02000000000000000000" pitchFamily="2" charset="0"/>
              </a:rPr>
              <a:t> অবস্থিত এবং তারা উভয় </a:t>
            </a:r>
          </a:p>
          <a:p>
            <a:r>
              <a:rPr lang="bn-BD" sz="2800" dirty="0">
                <a:cs typeface="NikoshBAN" panose="02000000000000000000" pitchFamily="2" charset="0"/>
              </a:rPr>
              <a:t>অমূলদ সংখ্যা ।   </a:t>
            </a:r>
          </a:p>
          <a:p>
            <a:r>
              <a:rPr lang="en-US" sz="3200" dirty="0">
                <a:cs typeface="NikoshBAN" panose="02000000000000000000" pitchFamily="2" charset="0"/>
              </a:rPr>
              <a:t> </a:t>
            </a:r>
            <a:r>
              <a:rPr lang="bn-BD" sz="2800" dirty="0">
                <a:cs typeface="NikoshBAN" panose="02000000000000000000" pitchFamily="2" charset="0"/>
              </a:rPr>
              <a:t>সুতরাং </a:t>
            </a:r>
            <a:r>
              <a:rPr lang="en-US" sz="2800" dirty="0">
                <a:cs typeface="NikoshBAN" panose="02000000000000000000" pitchFamily="2" charset="0"/>
              </a:rPr>
              <a:t>a </a:t>
            </a:r>
            <a:r>
              <a:rPr lang="bn-BD" sz="2800" dirty="0">
                <a:cs typeface="NikoshBAN" panose="02000000000000000000" pitchFamily="2" charset="0"/>
              </a:rPr>
              <a:t>ও </a:t>
            </a:r>
            <a:r>
              <a:rPr lang="en-US" sz="2800" dirty="0">
                <a:cs typeface="NikoshBAN" panose="02000000000000000000" pitchFamily="2" charset="0"/>
              </a:rPr>
              <a:t>b</a:t>
            </a:r>
            <a:r>
              <a:rPr lang="bn-BD" sz="2800" dirty="0">
                <a:cs typeface="NikoshBAN" panose="02000000000000000000" pitchFamily="2" charset="0"/>
              </a:rPr>
              <a:t> দুইটি অমূলদ সংখ্যা যা </a:t>
            </a:r>
            <a:r>
              <a:rPr lang="en-US" sz="2800" dirty="0">
                <a:cs typeface="NikoshBAN" panose="02000000000000000000" pitchFamily="2" charset="0"/>
              </a:rPr>
              <a:t>2 </a:t>
            </a:r>
            <a:r>
              <a:rPr lang="bn-BD" sz="2800" dirty="0">
                <a:cs typeface="NikoshBAN" panose="02000000000000000000" pitchFamily="2" charset="0"/>
              </a:rPr>
              <a:t>এবং </a:t>
            </a:r>
            <a:r>
              <a:rPr lang="en-US" sz="2800" dirty="0">
                <a:cs typeface="NikoshBAN" panose="02000000000000000000" pitchFamily="2" charset="0"/>
              </a:rPr>
              <a:t>2.5 </a:t>
            </a:r>
            <a:r>
              <a:rPr lang="bn-BD" sz="2800" dirty="0">
                <a:cs typeface="NikoshBAN" panose="02000000000000000000" pitchFamily="2" charset="0"/>
              </a:rPr>
              <a:t>এর মধ্যে অবস্থিত।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69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600200" y="685800"/>
            <a:ext cx="1219200" cy="1219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191000" y="685800"/>
            <a:ext cx="1371600" cy="1219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934200" y="665018"/>
            <a:ext cx="1295400" cy="12192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43100" y="1200697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3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305300" y="1004038"/>
                <a:ext cx="1219200" cy="5827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bn-BD" sz="2800" b="0" i="1" smtClean="0">
                              <a:latin typeface="Cambria Math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300" y="1004038"/>
                <a:ext cx="1219200" cy="58272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7239000" y="11430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3.5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600200" y="217972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১নং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8200" y="21336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২নং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39000" y="21336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৩নং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2595265"/>
            <a:ext cx="8610599" cy="4124206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ক)  ৩ নং সংখ্যাটি কোন ধরনের সংখ্যা ?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  খ)  প্রমাণ  কর ২নং  সংখ্যাটি  একটি অমূলদ সংখ্যা।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  গ)  ১নং  ও ৩ নং সংখ্যাটির মধ্যে দুইটি অমূলদ সংখ্যা লেখ।</a:t>
            </a:r>
          </a:p>
          <a:p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000" dirty="0"/>
              <a:t> 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7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/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62629" y="990600"/>
            <a:ext cx="5029200" cy="114300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FF0000"/>
            </a:solidFill>
          </a:ln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540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14829" y="3179405"/>
                <a:ext cx="7924800" cy="913070"/>
              </a:xfrm>
              <a:prstGeom prst="rect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bn-BD" sz="4800" b="0" i="1" smtClean="0">
                            <a:latin typeface="Cambria Math"/>
                          </a:rPr>
                          <m:t>7</m:t>
                        </m:r>
                      </m:e>
                    </m:rad>
                    <m:r>
                      <m:rPr>
                        <m:nor/>
                      </m:rPr>
                      <a:rPr lang="bn-BD" sz="40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সংখ্যাটি  একটি অমুলদ সংখ্যা</m:t>
                    </m:r>
                  </m:oMath>
                </a14:m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প্রমাণ কর।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829" y="3179405"/>
                <a:ext cx="7924800" cy="91307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381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343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bn-BD" sz="8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dirty="0">
              <a:solidFill>
                <a:srgbClr val="00B05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2326"/>
            <a:ext cx="9144000" cy="5835674"/>
          </a:xfrm>
        </p:spPr>
      </p:pic>
    </p:spTree>
    <p:extLst>
      <p:ext uri="{BB962C8B-B14F-4D97-AF65-F5344CB8AC3E}">
        <p14:creationId xmlns:p14="http://schemas.microsoft.com/office/powerpoint/2010/main" val="274948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458081" y="6927"/>
            <a:ext cx="4685919" cy="3733800"/>
            <a:chOff x="4458081" y="6927"/>
            <a:chExt cx="4685919" cy="37338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8081" y="6927"/>
              <a:ext cx="4685919" cy="37338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4458081" y="3124200"/>
              <a:ext cx="4685919" cy="61652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927"/>
            <a:ext cx="4120968" cy="36506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0727"/>
            <a:ext cx="4349568" cy="31172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081" y="3740727"/>
            <a:ext cx="4610425" cy="311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56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7886" y="7620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47686" y="577334"/>
            <a:ext cx="4281714" cy="11079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66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2485180"/>
            <a:ext cx="6629400" cy="415498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শ্রেণীঃ নবম শ্রেণি</a:t>
            </a: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বিষয়ঃ গণিত</a:t>
            </a: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অধ্যায়ঃ প্রথম    </a:t>
            </a: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বিশেষ পাঠঃ বাস্তব সংখ্যা </a:t>
            </a: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৫ মিনিট</a:t>
            </a:r>
          </a:p>
          <a:p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620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28600" y="2438400"/>
                <a:ext cx="8763000" cy="4098879"/>
              </a:xfrm>
              <a:prstGeom prst="rect">
                <a:avLst/>
              </a:prstGeom>
              <a:blipFill>
                <a:blip r:embed="rId3">
                  <a:extLst>
                    <a:ext uri="{BEBA8EAE-BF5A-486C-A8C5-ECC9F3942E4B}">
                      <a14:imgProps>
                        <a14:imgLayer r:embed="rId4">
                          <a14:imgEffect>
                            <a14:brightnessContrast contrast="-40000"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  <a:ln w="57150"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sz="3600" dirty="0">
                    <a:latin typeface="NikoshBAN" pitchFamily="2" charset="0"/>
                    <a:cs typeface="NikoshBAN" pitchFamily="2" charset="0"/>
                  </a:rPr>
                  <a:t>এই পাঠ শেষে শিক্ষার্থীরা - 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  <a:p>
                <a:pPr>
                  <a:spcAft>
                    <a:spcPts val="1000"/>
                  </a:spcAft>
                </a:pPr>
                <a:r>
                  <a:rPr lang="bn-BD" sz="3600" dirty="0">
                    <a:latin typeface="NikoshBAN" pitchFamily="2" charset="0"/>
                    <a:cs typeface="NikoshBAN" pitchFamily="2" charset="0"/>
                  </a:rPr>
                  <a:t>১। মূলদ ও অমুলদ সংখ্যার ধারণা সংজ্ঞায়িত করতে পারবে। </a:t>
                </a:r>
              </a:p>
              <a:p>
                <a:pPr>
                  <a:spcAft>
                    <a:spcPts val="1000"/>
                  </a:spcAft>
                </a:pPr>
                <a:r>
                  <a:rPr lang="bn-BD" sz="3600" dirty="0">
                    <a:latin typeface="NikoshBAN" pitchFamily="2" charset="0"/>
                    <a:cs typeface="NikoshBAN" pitchFamily="2" charset="0"/>
                  </a:rPr>
                  <a:t>২। বাস্তব সংখ্যার শ্রেণিবিন্যাস  ব্যাখ্যা করতে পারবে।</a:t>
                </a:r>
              </a:p>
              <a:p>
                <a:pPr>
                  <a:spcAft>
                    <a:spcPts val="1000"/>
                  </a:spcAft>
                </a:pPr>
                <a:r>
                  <a:rPr lang="bn-BD" sz="3600" dirty="0">
                    <a:latin typeface="NikoshBAN" pitchFamily="2" charset="0"/>
                    <a:cs typeface="NikoshBAN" pitchFamily="2" charset="0"/>
                  </a:rPr>
                  <a:t>৩। বাস্তব সংখ্যার  গাণিতিক  প্রয়োগ  করতে পারবে।</a:t>
                </a:r>
              </a:p>
              <a:p>
                <a:pPr>
                  <a:spcAft>
                    <a:spcPts val="1000"/>
                  </a:spcAft>
                </a:pPr>
                <a:r>
                  <a:rPr lang="bn-BD" sz="3600" dirty="0">
                    <a:latin typeface="NikoshBAN" pitchFamily="2" charset="0"/>
                    <a:cs typeface="NikoshBAN" pitchFamily="2" charset="0"/>
                  </a:rPr>
                  <a:t>৪।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bn-BD" sz="36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600" dirty="0">
                    <a:latin typeface="NikoshBAN" pitchFamily="2" charset="0"/>
                    <a:cs typeface="NikoshBAN" pitchFamily="2" charset="0"/>
                  </a:rPr>
                  <a:t>একটি অমূলদ সংখ্যা প্রমাণ করতে পারবে। </a:t>
                </a:r>
              </a:p>
              <a:p>
                <a:pPr>
                  <a:spcAft>
                    <a:spcPts val="1000"/>
                  </a:spcAft>
                </a:pPr>
                <a:endParaRPr lang="bn-BD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438400"/>
                <a:ext cx="8763000" cy="4098879"/>
              </a:xfrm>
              <a:prstGeom prst="rect">
                <a:avLst/>
              </a:prstGeom>
              <a:blipFill rotWithShape="1">
                <a:blip r:embed="rId5"/>
                <a:stretch>
                  <a:fillRect l="-2157" t="-2232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857500" y="503903"/>
            <a:ext cx="3352800" cy="1107996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958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8900" y="228600"/>
            <a:ext cx="350520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পাঠ পরিকল্পনা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30120"/>
              </p:ext>
            </p:extLst>
          </p:nvPr>
        </p:nvGraphicFramePr>
        <p:xfrm>
          <a:off x="304799" y="1371600"/>
          <a:ext cx="8610601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86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1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95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39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68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0129">
                <a:tc>
                  <a:txBody>
                    <a:bodyPr/>
                    <a:lstStyle/>
                    <a:p>
                      <a:pPr algn="ctr"/>
                      <a:endParaRPr lang="bn-BD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ধাপ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কার্যক্রম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সময়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aseline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উপকরন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pPr algn="ctr"/>
                      <a:r>
                        <a:rPr lang="bn-BD" sz="20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প্রস্তুতি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কুশল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,</a:t>
                      </a:r>
                      <a:r>
                        <a:rPr lang="bn-BD" sz="2000" baseline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বিনিময়,শ্রেণিবিন্যাস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পূর্ব</a:t>
                      </a:r>
                      <a:r>
                        <a:rPr lang="bn-BD" sz="2000" baseline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জ্ঞান যাচাই, ও  </a:t>
                      </a:r>
                      <a:r>
                        <a:rPr lang="bn-BD" sz="20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পাঠশিরোনাম ঘোষণা</a:t>
                      </a:r>
                      <a:r>
                        <a:rPr lang="bn-BD" sz="2000" baseline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bn-BD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৫ মি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শিখন ফল</a:t>
                      </a:r>
                      <a:r>
                        <a:rPr lang="bn-BD" sz="2000" baseline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-১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একক</a:t>
                      </a:r>
                      <a:r>
                        <a:rPr lang="bn-BD" sz="2000" baseline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কাজ সংক্ষিপ্ত বক্তব্য ও প্রদর্শন</a:t>
                      </a:r>
                      <a:endParaRPr lang="bn-BD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৫ মি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NikoshBAN" pitchFamily="2" charset="0"/>
                          <a:cs typeface="NikoshBAN" pitchFamily="2" charset="0"/>
                        </a:rPr>
                        <a:t>DC+</a:t>
                      </a:r>
                      <a:r>
                        <a:rPr lang="bn-BD" sz="1800" b="1" dirty="0">
                          <a:latin typeface="NikoshBAN" pitchFamily="2" charset="0"/>
                          <a:cs typeface="NikoshBAN" pitchFamily="2" charset="0"/>
                        </a:rPr>
                        <a:t>মার্কারবোর্ড</a:t>
                      </a:r>
                      <a:r>
                        <a:rPr lang="bn-BD" sz="1800" b="1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শিখন ফল</a:t>
                      </a:r>
                      <a:r>
                        <a:rPr lang="bn-BD" sz="2000" baseline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-২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দলীয়</a:t>
                      </a:r>
                      <a:r>
                        <a:rPr lang="bn-BD" sz="2400" baseline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কাজ, সংক্ষিপ্ত বক্তব্য ও প্রদর্শন</a:t>
                      </a:r>
                      <a:endParaRPr lang="bn-BD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r>
                        <a:rPr lang="bn-BD" sz="2400" baseline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মি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NikoshBAN" pitchFamily="2" charset="0"/>
                          <a:cs typeface="NikoshBAN" pitchFamily="2" charset="0"/>
                        </a:rPr>
                        <a:t>DC+</a:t>
                      </a:r>
                      <a:r>
                        <a:rPr lang="bn-BD" sz="1800" b="1" dirty="0">
                          <a:latin typeface="NikoshBAN" pitchFamily="2" charset="0"/>
                          <a:cs typeface="NikoshBAN" pitchFamily="2" charset="0"/>
                        </a:rPr>
                        <a:t>মার্কারবোর্ড</a:t>
                      </a:r>
                      <a:r>
                        <a:rPr lang="bn-BD" sz="1800" b="1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800" b="1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শিখন ফল</a:t>
                      </a:r>
                      <a:r>
                        <a:rPr lang="bn-BD" sz="2000" baseline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-৩</a:t>
                      </a:r>
                    </a:p>
                    <a:p>
                      <a:pPr algn="ctr"/>
                      <a:r>
                        <a:rPr lang="bn-BD" sz="20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শিখন ফল</a:t>
                      </a:r>
                      <a:r>
                        <a:rPr lang="bn-BD" sz="2000" baseline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-৪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একক</a:t>
                      </a:r>
                      <a:r>
                        <a:rPr lang="bn-BD" sz="2400" baseline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কাজ ,সংক্ষিপ্ত বক্তব্য ও প্রদর্শন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একক</a:t>
                      </a:r>
                      <a:r>
                        <a:rPr lang="bn-BD" sz="2400" baseline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কাজ ,সংক্ষিপ্ত বক্তব্য ও প্রদর্শন</a:t>
                      </a:r>
                      <a:endParaRPr lang="bn-BD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r>
                        <a:rPr lang="bn-BD" sz="2400" baseline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মি</a:t>
                      </a:r>
                    </a:p>
                    <a:p>
                      <a:pPr algn="ctr"/>
                      <a:r>
                        <a:rPr lang="bn-BD" sz="2400" baseline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১০মি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NikoshBAN" pitchFamily="2" charset="0"/>
                          <a:cs typeface="NikoshBAN" pitchFamily="2" charset="0"/>
                        </a:rPr>
                        <a:t>DC+</a:t>
                      </a:r>
                      <a:r>
                        <a:rPr lang="bn-BD" sz="1800" b="1" dirty="0">
                          <a:latin typeface="NikoshBAN" pitchFamily="2" charset="0"/>
                          <a:cs typeface="NikoshBAN" pitchFamily="2" charset="0"/>
                        </a:rPr>
                        <a:t>মার্কারবোর্ড</a:t>
                      </a:r>
                      <a:r>
                        <a:rPr lang="bn-BD" sz="1800" b="1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800" b="1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NikoshBAN" pitchFamily="2" charset="0"/>
                          <a:cs typeface="NikoshBAN" pitchFamily="2" charset="0"/>
                        </a:rPr>
                        <a:t>DC+</a:t>
                      </a:r>
                      <a:r>
                        <a:rPr lang="bn-BD" sz="1800" b="1" dirty="0">
                          <a:latin typeface="NikoshBAN" pitchFamily="2" charset="0"/>
                          <a:cs typeface="NikoshBAN" pitchFamily="2" charset="0"/>
                        </a:rPr>
                        <a:t>মার্কারবোর্ড</a:t>
                      </a:r>
                      <a:r>
                        <a:rPr lang="bn-BD" sz="1800" b="1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800" b="1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1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মূল্যায়ন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সৃজনশীল</a:t>
                      </a:r>
                      <a:r>
                        <a:rPr lang="bn-BD" sz="2400" baseline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প্রশ্ন</a:t>
                      </a:r>
                      <a:endParaRPr lang="bn-BD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১০ মি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NikoshBAN" pitchFamily="2" charset="0"/>
                          <a:cs typeface="NikoshBAN" pitchFamily="2" charset="0"/>
                        </a:rPr>
                        <a:t>DC+</a:t>
                      </a:r>
                      <a:r>
                        <a:rPr lang="bn-BD" sz="1800" b="1" dirty="0">
                          <a:latin typeface="NikoshBAN" pitchFamily="2" charset="0"/>
                          <a:cs typeface="NikoshBAN" pitchFamily="2" charset="0"/>
                        </a:rPr>
                        <a:t>মার্কারবোর্ড</a:t>
                      </a:r>
                      <a:r>
                        <a:rPr lang="bn-BD" sz="1800" b="1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bn-BD" sz="2800" dirty="0">
                          <a:latin typeface="NikoshBAN" pitchFamily="2" charset="0"/>
                          <a:cs typeface="NikoshBAN" pitchFamily="2" charset="0"/>
                        </a:rPr>
                        <a:t>  ৪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latin typeface="NikoshBAN" pitchFamily="2" charset="0"/>
                          <a:cs typeface="NikoshBAN" pitchFamily="2" charset="0"/>
                        </a:rPr>
                        <a:t>বাড়ির</a:t>
                      </a:r>
                      <a:r>
                        <a:rPr lang="bn-BD" sz="28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400" baseline="0" dirty="0">
                          <a:latin typeface="NikoshBAN" pitchFamily="2" charset="0"/>
                          <a:cs typeface="NikoshBAN" pitchFamily="2" charset="0"/>
                        </a:rPr>
                        <a:t>কাজ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baseline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প্রশ্ন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NikoshBAN" pitchFamily="2" charset="0"/>
                          <a:cs typeface="NikoshBAN" pitchFamily="2" charset="0"/>
                        </a:rPr>
                        <a:t>DC+</a:t>
                      </a:r>
                      <a:r>
                        <a:rPr lang="bn-BD" sz="1800" b="0" dirty="0">
                          <a:latin typeface="NikoshBAN" pitchFamily="2" charset="0"/>
                          <a:cs typeface="NikoshBAN" pitchFamily="2" charset="0"/>
                        </a:rPr>
                        <a:t>মার্কারবোর্ড</a:t>
                      </a:r>
                      <a:r>
                        <a:rPr lang="bn-BD" sz="1800" b="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8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0129">
                <a:tc>
                  <a:txBody>
                    <a:bodyPr/>
                    <a:lstStyle/>
                    <a:p>
                      <a:r>
                        <a:rPr lang="bn-BD" sz="2800" dirty="0">
                          <a:latin typeface="NikoshBAN" pitchFamily="2" charset="0"/>
                          <a:cs typeface="NikoshBAN" pitchFamily="2" charset="0"/>
                        </a:rPr>
                        <a:t>  ৫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latin typeface="NikoshBAN" pitchFamily="2" charset="0"/>
                          <a:cs typeface="NikoshBAN" pitchFamily="2" charset="0"/>
                        </a:rPr>
                        <a:t>সমাপ্তি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400" baseline="0" dirty="0">
                          <a:latin typeface="NikoshBAN" pitchFamily="2" charset="0"/>
                          <a:cs typeface="NikoshBAN" pitchFamily="2" charset="0"/>
                        </a:rPr>
                        <a:t>ধন্যবাদ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atin typeface="NikoshBAN" pitchFamily="2" charset="0"/>
                          <a:cs typeface="NikoshBAN" pitchFamily="2" charset="0"/>
                        </a:rPr>
                        <a:t>১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4301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304800" y="3550384"/>
            <a:ext cx="8534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                                         </a:t>
            </a:r>
            <a:endParaRPr lang="en-US" sz="3600" b="1" dirty="0">
              <a:solidFill>
                <a:srgbClr val="FF0000"/>
              </a:solidFill>
            </a:endParaRPr>
          </a:p>
          <a:p>
            <a:r>
              <a:rPr lang="en-US" sz="2800" b="1" dirty="0"/>
              <a:t>       </a:t>
            </a:r>
          </a:p>
          <a:p>
            <a:r>
              <a:rPr lang="en-US" sz="2800" b="1" dirty="0"/>
              <a:t>       -</a:t>
            </a:r>
            <a:r>
              <a:rPr lang="en-US" sz="3600" b="1" dirty="0"/>
              <a:t>4    </a:t>
            </a:r>
            <a:r>
              <a:rPr lang="en-US" sz="2800" b="1" dirty="0"/>
              <a:t>-</a:t>
            </a:r>
            <a:r>
              <a:rPr lang="en-US" sz="3600" b="1" dirty="0"/>
              <a:t>3    </a:t>
            </a:r>
            <a:r>
              <a:rPr lang="en-US" sz="3200" b="1" dirty="0"/>
              <a:t>-</a:t>
            </a:r>
            <a:r>
              <a:rPr lang="en-US" sz="4000" b="1" dirty="0"/>
              <a:t>2    </a:t>
            </a:r>
            <a:r>
              <a:rPr lang="en-US" sz="3200" b="1" dirty="0"/>
              <a:t>-</a:t>
            </a:r>
            <a:r>
              <a:rPr lang="en-US" sz="3600" b="1" dirty="0"/>
              <a:t>1</a:t>
            </a:r>
            <a:r>
              <a:rPr lang="en-US" sz="4400" b="1" dirty="0"/>
              <a:t>            </a:t>
            </a:r>
            <a:r>
              <a:rPr lang="en-US" sz="4000" b="1" dirty="0"/>
              <a:t>1     2     3    4    </a:t>
            </a:r>
            <a:endParaRPr lang="en-US" sz="2400" dirty="0"/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0" y="4161572"/>
            <a:ext cx="9144000" cy="74612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5143897" y="4121487"/>
            <a:ext cx="533400" cy="79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6096794" y="4159190"/>
            <a:ext cx="4572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3429794" y="4159190"/>
            <a:ext cx="4572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2591594" y="4159190"/>
            <a:ext cx="4572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6934994" y="4159190"/>
            <a:ext cx="4572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1753394" y="4159190"/>
            <a:ext cx="4572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991394" y="4159190"/>
            <a:ext cx="4572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7696994" y="4159190"/>
            <a:ext cx="4572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292986" y="4258270"/>
            <a:ext cx="58381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/>
              <a:t>0</a:t>
            </a:r>
            <a:endParaRPr lang="en-US" sz="5400" dirty="0"/>
          </a:p>
        </p:txBody>
      </p:sp>
      <p:cxnSp>
        <p:nvCxnSpPr>
          <p:cNvPr id="25" name="Straight Connector 24"/>
          <p:cNvCxnSpPr/>
          <p:nvPr/>
        </p:nvCxnSpPr>
        <p:spPr>
          <a:xfrm rot="5400000">
            <a:off x="4344194" y="4082990"/>
            <a:ext cx="4572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own Arrow 17"/>
          <p:cNvSpPr/>
          <p:nvPr/>
        </p:nvSpPr>
        <p:spPr>
          <a:xfrm>
            <a:off x="4419600" y="1752600"/>
            <a:ext cx="381000" cy="1981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4572000" y="5257800"/>
            <a:ext cx="2667000" cy="48463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0800000">
            <a:off x="1981200" y="5257800"/>
            <a:ext cx="2590800" cy="48463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352997" y="1022866"/>
            <a:ext cx="724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শুরু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344" y="1327884"/>
            <a:ext cx="927486" cy="2755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892" y="1327884"/>
            <a:ext cx="992188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74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886200" y="2819400"/>
            <a:ext cx="1905000" cy="17526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821713" y="4662282"/>
            <a:ext cx="2209800" cy="2010232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228600" y="4572000"/>
            <a:ext cx="1981200" cy="190500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8070889" y="4901895"/>
            <a:ext cx="687956" cy="7048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590800" y="1379948"/>
            <a:ext cx="687956" cy="7048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439977" y="1364343"/>
            <a:ext cx="687956" cy="7048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685143" y="5172075"/>
            <a:ext cx="687956" cy="7048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6545232" y="1523671"/>
            <a:ext cx="596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685143" y="5334000"/>
            <a:ext cx="687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800" dirty="0"/>
              <a:t>14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185360" y="4865132"/>
                <a:ext cx="459014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US" sz="72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5360" y="4865132"/>
                <a:ext cx="459014" cy="61388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667000" y="1513432"/>
                <a:ext cx="53555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1513432"/>
                <a:ext cx="535556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ight Arrow 45"/>
          <p:cNvSpPr/>
          <p:nvPr/>
        </p:nvSpPr>
        <p:spPr>
          <a:xfrm rot="13253179">
            <a:off x="3073652" y="2365798"/>
            <a:ext cx="978408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/>
          <p:cNvSpPr/>
          <p:nvPr/>
        </p:nvSpPr>
        <p:spPr>
          <a:xfrm rot="8415766">
            <a:off x="3041984" y="4611470"/>
            <a:ext cx="978408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/>
          <p:cNvSpPr/>
          <p:nvPr/>
        </p:nvSpPr>
        <p:spPr>
          <a:xfrm rot="2542178">
            <a:off x="5454173" y="4686392"/>
            <a:ext cx="978408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ight Arrow 48"/>
          <p:cNvSpPr/>
          <p:nvPr/>
        </p:nvSpPr>
        <p:spPr>
          <a:xfrm rot="19110438">
            <a:off x="5510018" y="2266434"/>
            <a:ext cx="978408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3886200" y="2973451"/>
            <a:ext cx="19809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879"/>
            <a:ext cx="2438400" cy="18383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406" y="143546"/>
            <a:ext cx="1867889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07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8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/>
      <p:bldP spid="40" grpId="0"/>
      <p:bldP spid="42" grpId="0"/>
      <p:bldP spid="45" grpId="0"/>
      <p:bldP spid="46" grpId="0" animBg="1"/>
      <p:bldP spid="47" grpId="0" animBg="1"/>
      <p:bldP spid="48" grpId="0" animBg="1"/>
      <p:bldP spid="49" grpId="0" animBg="1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6994" y="4754707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পাসফোর্টধারী মশা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8382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অবাস্তব সংখ্যা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057400"/>
            <a:ext cx="2871788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746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60786" y="3243894"/>
            <a:ext cx="1405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ঋনাত্বক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67199" y="3289048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997" y="4654506"/>
            <a:ext cx="836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মিশ্র</a:t>
            </a:r>
            <a:endParaRPr lang="en-US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52587" y="4671645"/>
            <a:ext cx="900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সসীম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9701" y="3148969"/>
            <a:ext cx="13147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ধনাত্মক</a:t>
            </a:r>
            <a:r>
              <a:rPr lang="bn-BD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67600" y="5657165"/>
            <a:ext cx="12567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অসীম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অনাবৃত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014631" y="239640"/>
            <a:ext cx="1050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বাস্তব সংখ্যা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63770" y="1383030"/>
            <a:ext cx="585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মূলদ 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3855127" y="3291363"/>
            <a:ext cx="1313385" cy="559182"/>
            <a:chOff x="5257800" y="1512332"/>
            <a:chExt cx="2362200" cy="1791277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5257800" y="1512332"/>
              <a:ext cx="2362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5257800" y="1512332"/>
              <a:ext cx="0" cy="17912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257800" y="3303609"/>
              <a:ext cx="2362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7620000" y="1512332"/>
              <a:ext cx="0" cy="17912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415368" y="144715"/>
            <a:ext cx="2069198" cy="559182"/>
            <a:chOff x="5257800" y="1512332"/>
            <a:chExt cx="2362200" cy="179127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257800" y="1512332"/>
              <a:ext cx="2362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5257800" y="1512332"/>
              <a:ext cx="0" cy="17912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257800" y="3303609"/>
              <a:ext cx="2362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7620000" y="1512332"/>
              <a:ext cx="0" cy="17912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365878" y="2118530"/>
            <a:ext cx="1082431" cy="559182"/>
            <a:chOff x="5257800" y="1512332"/>
            <a:chExt cx="2362200" cy="1791277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5257800" y="1512332"/>
              <a:ext cx="2362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5257800" y="1512332"/>
              <a:ext cx="0" cy="17912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5257800" y="3303609"/>
              <a:ext cx="2362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7620000" y="1512332"/>
              <a:ext cx="0" cy="17912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806997" y="1204704"/>
            <a:ext cx="1514975" cy="534275"/>
            <a:chOff x="5257800" y="1512332"/>
            <a:chExt cx="2362200" cy="1791277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5257800" y="1512332"/>
              <a:ext cx="2362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5257800" y="1512332"/>
              <a:ext cx="0" cy="17912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5257800" y="3303609"/>
              <a:ext cx="2362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7620000" y="1512332"/>
              <a:ext cx="0" cy="17912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7052654" y="2448675"/>
            <a:ext cx="1981200" cy="559182"/>
            <a:chOff x="5257800" y="1512332"/>
            <a:chExt cx="2362200" cy="1791277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5257800" y="1512332"/>
              <a:ext cx="2362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5257800" y="1512332"/>
              <a:ext cx="0" cy="17912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257800" y="3303609"/>
              <a:ext cx="2362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7620000" y="1512332"/>
              <a:ext cx="0" cy="17912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4393188" y="2158486"/>
            <a:ext cx="1614335" cy="559182"/>
            <a:chOff x="5257800" y="1512332"/>
            <a:chExt cx="2362200" cy="1791277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5257800" y="1512332"/>
              <a:ext cx="2362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5257800" y="1512332"/>
              <a:ext cx="0" cy="17912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257800" y="3303609"/>
              <a:ext cx="2362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7620000" y="1512332"/>
              <a:ext cx="0" cy="17912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/>
          <p:nvPr/>
        </p:nvSpPr>
        <p:spPr>
          <a:xfrm>
            <a:off x="7315200" y="2516663"/>
            <a:ext cx="1409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অমূলদ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57709" y="2207613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পুর্ণ সংখ্যা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393189" y="2256003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151397" y="3415394"/>
            <a:ext cx="737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সাধারণ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5667199" y="3320469"/>
            <a:ext cx="1981200" cy="559182"/>
            <a:chOff x="5257800" y="1512332"/>
            <a:chExt cx="2362200" cy="1791277"/>
          </a:xfrm>
        </p:grpSpPr>
        <p:cxnSp>
          <p:nvCxnSpPr>
            <p:cNvPr id="64" name="Straight Connector 63"/>
            <p:cNvCxnSpPr/>
            <p:nvPr/>
          </p:nvCxnSpPr>
          <p:spPr>
            <a:xfrm>
              <a:off x="5257800" y="1512332"/>
              <a:ext cx="2362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5257800" y="1512332"/>
              <a:ext cx="0" cy="17912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257800" y="3303609"/>
              <a:ext cx="2362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7620000" y="1512332"/>
              <a:ext cx="0" cy="17912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102506" y="4563826"/>
            <a:ext cx="850503" cy="559182"/>
            <a:chOff x="5257800" y="1512332"/>
            <a:chExt cx="2362200" cy="1791277"/>
          </a:xfrm>
        </p:grpSpPr>
        <p:cxnSp>
          <p:nvCxnSpPr>
            <p:cNvPr id="69" name="Straight Connector 68"/>
            <p:cNvCxnSpPr/>
            <p:nvPr/>
          </p:nvCxnSpPr>
          <p:spPr>
            <a:xfrm>
              <a:off x="5257800" y="1512332"/>
              <a:ext cx="2362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5257800" y="1512332"/>
              <a:ext cx="0" cy="17912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5257800" y="3303609"/>
              <a:ext cx="2362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7620000" y="1512332"/>
              <a:ext cx="0" cy="17912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1842235" y="4597215"/>
            <a:ext cx="959473" cy="559182"/>
            <a:chOff x="5257800" y="1512332"/>
            <a:chExt cx="2362200" cy="1791277"/>
          </a:xfrm>
        </p:grpSpPr>
        <p:cxnSp>
          <p:nvCxnSpPr>
            <p:cNvPr id="74" name="Straight Connector 73"/>
            <p:cNvCxnSpPr/>
            <p:nvPr/>
          </p:nvCxnSpPr>
          <p:spPr>
            <a:xfrm>
              <a:off x="5257800" y="1512332"/>
              <a:ext cx="2362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5257800" y="1512332"/>
              <a:ext cx="0" cy="17912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5257800" y="3303609"/>
              <a:ext cx="2362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7620000" y="1512332"/>
              <a:ext cx="0" cy="17912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Box 77"/>
          <p:cNvSpPr txBox="1"/>
          <p:nvPr/>
        </p:nvSpPr>
        <p:spPr>
          <a:xfrm>
            <a:off x="0" y="4691566"/>
            <a:ext cx="1044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endParaRPr lang="en-US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739920" y="4591802"/>
            <a:ext cx="1164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যৌগিক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2937801" y="4522024"/>
            <a:ext cx="716272" cy="559182"/>
            <a:chOff x="5257800" y="1512332"/>
            <a:chExt cx="2362200" cy="1791277"/>
          </a:xfrm>
        </p:grpSpPr>
        <p:cxnSp>
          <p:nvCxnSpPr>
            <p:cNvPr id="81" name="Straight Connector 80"/>
            <p:cNvCxnSpPr/>
            <p:nvPr/>
          </p:nvCxnSpPr>
          <p:spPr>
            <a:xfrm>
              <a:off x="5257800" y="1512332"/>
              <a:ext cx="2362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V="1">
              <a:off x="5257800" y="1512332"/>
              <a:ext cx="0" cy="17912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5257800" y="3303609"/>
              <a:ext cx="2362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V="1">
              <a:off x="7620000" y="1512332"/>
              <a:ext cx="0" cy="17912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6461477" y="4563825"/>
            <a:ext cx="1420552" cy="559182"/>
            <a:chOff x="5257800" y="1512332"/>
            <a:chExt cx="2362200" cy="1791277"/>
          </a:xfrm>
        </p:grpSpPr>
        <p:cxnSp>
          <p:nvCxnSpPr>
            <p:cNvPr id="86" name="Straight Connector 85"/>
            <p:cNvCxnSpPr/>
            <p:nvPr/>
          </p:nvCxnSpPr>
          <p:spPr>
            <a:xfrm>
              <a:off x="5257800" y="1512332"/>
              <a:ext cx="2362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5257800" y="1512332"/>
              <a:ext cx="0" cy="17912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5257800" y="3303609"/>
              <a:ext cx="2362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7620000" y="1512332"/>
              <a:ext cx="0" cy="17912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5561932" y="4597215"/>
            <a:ext cx="707205" cy="545917"/>
            <a:chOff x="5257800" y="1512332"/>
            <a:chExt cx="2362200" cy="1791277"/>
          </a:xfrm>
        </p:grpSpPr>
        <p:cxnSp>
          <p:nvCxnSpPr>
            <p:cNvPr id="91" name="Straight Connector 90"/>
            <p:cNvCxnSpPr/>
            <p:nvPr/>
          </p:nvCxnSpPr>
          <p:spPr>
            <a:xfrm>
              <a:off x="5257800" y="1512332"/>
              <a:ext cx="2362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5257800" y="1512332"/>
              <a:ext cx="0" cy="17912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5257800" y="3303609"/>
              <a:ext cx="2362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7620000" y="1512332"/>
              <a:ext cx="0" cy="17912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TextBox 94"/>
          <p:cNvSpPr txBox="1"/>
          <p:nvPr/>
        </p:nvSpPr>
        <p:spPr>
          <a:xfrm>
            <a:off x="6748371" y="4704917"/>
            <a:ext cx="1133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সসীম আবৃত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6" name="Group 95"/>
          <p:cNvGrpSpPr/>
          <p:nvPr/>
        </p:nvGrpSpPr>
        <p:grpSpPr>
          <a:xfrm>
            <a:off x="2275832" y="3173900"/>
            <a:ext cx="1502134" cy="559182"/>
            <a:chOff x="5257800" y="1512332"/>
            <a:chExt cx="2362200" cy="1791277"/>
          </a:xfrm>
        </p:grpSpPr>
        <p:cxnSp>
          <p:nvCxnSpPr>
            <p:cNvPr id="97" name="Straight Connector 96"/>
            <p:cNvCxnSpPr/>
            <p:nvPr/>
          </p:nvCxnSpPr>
          <p:spPr>
            <a:xfrm>
              <a:off x="5257800" y="1512332"/>
              <a:ext cx="2362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V="1">
              <a:off x="5257800" y="1512332"/>
              <a:ext cx="0" cy="17912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5257800" y="3303609"/>
              <a:ext cx="2362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V="1">
              <a:off x="7620000" y="1512332"/>
              <a:ext cx="0" cy="17912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/>
          <p:cNvGrpSpPr/>
          <p:nvPr/>
        </p:nvGrpSpPr>
        <p:grpSpPr>
          <a:xfrm>
            <a:off x="134857" y="3160046"/>
            <a:ext cx="1429628" cy="559182"/>
            <a:chOff x="5257800" y="1512332"/>
            <a:chExt cx="2362200" cy="1791277"/>
          </a:xfrm>
        </p:grpSpPr>
        <p:cxnSp>
          <p:nvCxnSpPr>
            <p:cNvPr id="102" name="Straight Connector 101"/>
            <p:cNvCxnSpPr/>
            <p:nvPr/>
          </p:nvCxnSpPr>
          <p:spPr>
            <a:xfrm>
              <a:off x="5257800" y="1512332"/>
              <a:ext cx="2362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V="1">
              <a:off x="5257800" y="1512332"/>
              <a:ext cx="0" cy="17912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5257800" y="3303609"/>
              <a:ext cx="2362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V="1">
              <a:off x="7620000" y="1512332"/>
              <a:ext cx="0" cy="17912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TextBox 105"/>
          <p:cNvSpPr txBox="1"/>
          <p:nvPr/>
        </p:nvSpPr>
        <p:spPr>
          <a:xfrm>
            <a:off x="1356478" y="4728904"/>
            <a:ext cx="570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grpSp>
        <p:nvGrpSpPr>
          <p:cNvPr id="107" name="Group 106"/>
          <p:cNvGrpSpPr/>
          <p:nvPr/>
        </p:nvGrpSpPr>
        <p:grpSpPr>
          <a:xfrm>
            <a:off x="1184937" y="4680732"/>
            <a:ext cx="554983" cy="559182"/>
            <a:chOff x="5257800" y="1512332"/>
            <a:chExt cx="2362200" cy="1791277"/>
          </a:xfrm>
        </p:grpSpPr>
        <p:cxnSp>
          <p:nvCxnSpPr>
            <p:cNvPr id="108" name="Straight Connector 107"/>
            <p:cNvCxnSpPr/>
            <p:nvPr/>
          </p:nvCxnSpPr>
          <p:spPr>
            <a:xfrm>
              <a:off x="5257800" y="1512332"/>
              <a:ext cx="2362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V="1">
              <a:off x="5257800" y="1512332"/>
              <a:ext cx="0" cy="17912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5257800" y="3303609"/>
              <a:ext cx="2362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flipV="1">
              <a:off x="7620000" y="1512332"/>
              <a:ext cx="0" cy="17912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TextBox 111"/>
          <p:cNvSpPr txBox="1"/>
          <p:nvPr/>
        </p:nvSpPr>
        <p:spPr>
          <a:xfrm>
            <a:off x="2937801" y="4610480"/>
            <a:ext cx="76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3754262" y="4591802"/>
            <a:ext cx="970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অপ্রকৃত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4790771" y="4554459"/>
            <a:ext cx="593018" cy="563754"/>
            <a:chOff x="5257800" y="1512332"/>
            <a:chExt cx="2362200" cy="1791277"/>
          </a:xfrm>
        </p:grpSpPr>
        <p:cxnSp>
          <p:nvCxnSpPr>
            <p:cNvPr id="115" name="Straight Connector 114"/>
            <p:cNvCxnSpPr/>
            <p:nvPr/>
          </p:nvCxnSpPr>
          <p:spPr>
            <a:xfrm>
              <a:off x="5257800" y="1512332"/>
              <a:ext cx="2362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flipV="1">
              <a:off x="5257800" y="1512332"/>
              <a:ext cx="0" cy="17912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5257800" y="3303609"/>
              <a:ext cx="2362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V="1">
              <a:off x="7620000" y="1512332"/>
              <a:ext cx="0" cy="17912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3886026" y="4511805"/>
            <a:ext cx="707205" cy="545917"/>
            <a:chOff x="5257800" y="1512332"/>
            <a:chExt cx="2362200" cy="1791277"/>
          </a:xfrm>
        </p:grpSpPr>
        <p:cxnSp>
          <p:nvCxnSpPr>
            <p:cNvPr id="120" name="Straight Connector 119"/>
            <p:cNvCxnSpPr/>
            <p:nvPr/>
          </p:nvCxnSpPr>
          <p:spPr>
            <a:xfrm>
              <a:off x="5257800" y="1512332"/>
              <a:ext cx="2362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flipV="1">
              <a:off x="5257800" y="1512332"/>
              <a:ext cx="0" cy="17912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5257800" y="3303609"/>
              <a:ext cx="2362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V="1">
              <a:off x="7620000" y="1512332"/>
              <a:ext cx="0" cy="17912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5" name="Straight Connector 124"/>
          <p:cNvCxnSpPr/>
          <p:nvPr/>
        </p:nvCxnSpPr>
        <p:spPr>
          <a:xfrm>
            <a:off x="1649187" y="914400"/>
            <a:ext cx="70751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1649187" y="932765"/>
            <a:ext cx="0" cy="2719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126272" y="2911922"/>
            <a:ext cx="3455128" cy="85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638204" y="1926660"/>
            <a:ext cx="0" cy="1918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638204" y="1905000"/>
            <a:ext cx="45991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TextBox 158"/>
          <p:cNvSpPr txBox="1"/>
          <p:nvPr/>
        </p:nvSpPr>
        <p:spPr>
          <a:xfrm>
            <a:off x="1842235" y="3259283"/>
            <a:ext cx="479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grpSp>
        <p:nvGrpSpPr>
          <p:cNvPr id="160" name="Group 159"/>
          <p:cNvGrpSpPr/>
          <p:nvPr/>
        </p:nvGrpSpPr>
        <p:grpSpPr>
          <a:xfrm>
            <a:off x="1785594" y="3163931"/>
            <a:ext cx="424206" cy="563754"/>
            <a:chOff x="5257800" y="1512332"/>
            <a:chExt cx="2362200" cy="1791277"/>
          </a:xfrm>
        </p:grpSpPr>
        <p:cxnSp>
          <p:nvCxnSpPr>
            <p:cNvPr id="161" name="Straight Connector 160"/>
            <p:cNvCxnSpPr/>
            <p:nvPr/>
          </p:nvCxnSpPr>
          <p:spPr>
            <a:xfrm>
              <a:off x="5257800" y="1512332"/>
              <a:ext cx="2362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flipV="1">
              <a:off x="5257800" y="1512332"/>
              <a:ext cx="0" cy="17912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>
              <a:off x="5257800" y="3303609"/>
              <a:ext cx="2362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flipV="1">
              <a:off x="7620000" y="1512332"/>
              <a:ext cx="0" cy="17912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8" name="Straight Arrow Connector 167"/>
          <p:cNvCxnSpPr/>
          <p:nvPr/>
        </p:nvCxnSpPr>
        <p:spPr>
          <a:xfrm>
            <a:off x="5237397" y="1926660"/>
            <a:ext cx="0" cy="2318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/>
          <p:nvPr/>
        </p:nvCxnSpPr>
        <p:spPr>
          <a:xfrm>
            <a:off x="868069" y="3664728"/>
            <a:ext cx="0" cy="6185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>
            <a:off x="1384566" y="1725769"/>
            <a:ext cx="0" cy="2318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/>
          <p:nvPr/>
        </p:nvCxnSpPr>
        <p:spPr>
          <a:xfrm>
            <a:off x="5021506" y="2688660"/>
            <a:ext cx="0" cy="2318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/>
          <p:nvPr/>
        </p:nvCxnSpPr>
        <p:spPr>
          <a:xfrm>
            <a:off x="2068627" y="2911922"/>
            <a:ext cx="0" cy="2318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/>
          <p:nvPr/>
        </p:nvCxnSpPr>
        <p:spPr>
          <a:xfrm>
            <a:off x="849671" y="2911922"/>
            <a:ext cx="0" cy="2318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/>
          <p:nvPr/>
        </p:nvCxnSpPr>
        <p:spPr>
          <a:xfrm>
            <a:off x="3581400" y="2939462"/>
            <a:ext cx="0" cy="2318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/>
          <p:nvPr/>
        </p:nvCxnSpPr>
        <p:spPr>
          <a:xfrm>
            <a:off x="8724377" y="932765"/>
            <a:ext cx="0" cy="14902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/>
          <p:cNvCxnSpPr/>
          <p:nvPr/>
        </p:nvCxnSpPr>
        <p:spPr>
          <a:xfrm>
            <a:off x="3050510" y="4282298"/>
            <a:ext cx="0" cy="2318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/>
          <p:nvPr/>
        </p:nvCxnSpPr>
        <p:spPr>
          <a:xfrm>
            <a:off x="4593231" y="4871766"/>
            <a:ext cx="16349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/>
          <p:nvPr/>
        </p:nvCxnSpPr>
        <p:spPr>
          <a:xfrm>
            <a:off x="4539775" y="4304655"/>
            <a:ext cx="0" cy="2318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/>
          <p:nvPr/>
        </p:nvCxnSpPr>
        <p:spPr>
          <a:xfrm>
            <a:off x="6007523" y="4378654"/>
            <a:ext cx="0" cy="2131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/>
          <p:nvPr/>
        </p:nvCxnSpPr>
        <p:spPr>
          <a:xfrm>
            <a:off x="6657799" y="3057222"/>
            <a:ext cx="0" cy="2318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/>
          <p:nvPr/>
        </p:nvCxnSpPr>
        <p:spPr>
          <a:xfrm>
            <a:off x="527757" y="4279979"/>
            <a:ext cx="0" cy="2318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/>
          <p:cNvCxnSpPr/>
          <p:nvPr/>
        </p:nvCxnSpPr>
        <p:spPr>
          <a:xfrm>
            <a:off x="1507461" y="4298524"/>
            <a:ext cx="0" cy="4063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/>
          <p:cNvCxnSpPr/>
          <p:nvPr/>
        </p:nvCxnSpPr>
        <p:spPr>
          <a:xfrm>
            <a:off x="2321972" y="4298524"/>
            <a:ext cx="0" cy="3119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/>
          <p:nvPr/>
        </p:nvCxnSpPr>
        <p:spPr>
          <a:xfrm>
            <a:off x="7315200" y="4331999"/>
            <a:ext cx="0" cy="2318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/>
          <p:cNvCxnSpPr/>
          <p:nvPr/>
        </p:nvCxnSpPr>
        <p:spPr>
          <a:xfrm>
            <a:off x="4285040" y="700939"/>
            <a:ext cx="0" cy="2318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/>
          <p:cNvCxnSpPr/>
          <p:nvPr/>
        </p:nvCxnSpPr>
        <p:spPr>
          <a:xfrm>
            <a:off x="8534400" y="3007664"/>
            <a:ext cx="0" cy="26495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/>
          <p:cNvCxnSpPr/>
          <p:nvPr/>
        </p:nvCxnSpPr>
        <p:spPr>
          <a:xfrm>
            <a:off x="4593231" y="3007664"/>
            <a:ext cx="0" cy="2318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0" name="Group 189"/>
          <p:cNvGrpSpPr/>
          <p:nvPr/>
        </p:nvGrpSpPr>
        <p:grpSpPr>
          <a:xfrm>
            <a:off x="7474527" y="5657165"/>
            <a:ext cx="1420552" cy="494739"/>
            <a:chOff x="5257800" y="1512332"/>
            <a:chExt cx="2362200" cy="1791277"/>
          </a:xfrm>
        </p:grpSpPr>
        <p:cxnSp>
          <p:nvCxnSpPr>
            <p:cNvPr id="191" name="Straight Connector 190"/>
            <p:cNvCxnSpPr/>
            <p:nvPr/>
          </p:nvCxnSpPr>
          <p:spPr>
            <a:xfrm>
              <a:off x="5257800" y="1512332"/>
              <a:ext cx="2362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flipV="1">
              <a:off x="5257800" y="1512332"/>
              <a:ext cx="0" cy="17912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>
              <a:off x="5257800" y="3303609"/>
              <a:ext cx="2362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flipV="1">
              <a:off x="7620000" y="1512332"/>
              <a:ext cx="0" cy="17912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6" name="Straight Connector 195"/>
          <p:cNvCxnSpPr/>
          <p:nvPr/>
        </p:nvCxnSpPr>
        <p:spPr>
          <a:xfrm>
            <a:off x="4593231" y="3007857"/>
            <a:ext cx="2064568" cy="475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>
            <a:off x="527757" y="4279979"/>
            <a:ext cx="1794214" cy="185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 flipV="1">
            <a:off x="3050510" y="4298524"/>
            <a:ext cx="1489265" cy="61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 flipV="1">
            <a:off x="6007523" y="4331999"/>
            <a:ext cx="1307677" cy="143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/>
          <p:nvPr/>
        </p:nvCxnSpPr>
        <p:spPr>
          <a:xfrm>
            <a:off x="4006937" y="3850545"/>
            <a:ext cx="0" cy="4479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/>
          <p:nvPr/>
        </p:nvCxnSpPr>
        <p:spPr>
          <a:xfrm flipH="1">
            <a:off x="4593231" y="4728904"/>
            <a:ext cx="20282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189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647</Words>
  <Application>Microsoft Office PowerPoint</Application>
  <PresentationFormat>On-screen Show (4:3)</PresentationFormat>
  <Paragraphs>178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Cambria Math</vt:lpstr>
      <vt:lpstr>NikoshBAN</vt:lpstr>
      <vt:lpstr>Office Theme</vt:lpstr>
      <vt:lpstr>   শিক্ষক 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ধন্যবাদ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Rakib</dc:creator>
  <cp:lastModifiedBy>dell tast</cp:lastModifiedBy>
  <cp:revision>38</cp:revision>
  <dcterms:created xsi:type="dcterms:W3CDTF">2006-08-16T00:00:00Z</dcterms:created>
  <dcterms:modified xsi:type="dcterms:W3CDTF">2023-11-07T16:30:32Z</dcterms:modified>
</cp:coreProperties>
</file>